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84" r:id="rId2"/>
    <p:sldId id="297" r:id="rId3"/>
    <p:sldId id="305" r:id="rId4"/>
    <p:sldId id="299" r:id="rId5"/>
    <p:sldId id="310" r:id="rId6"/>
    <p:sldId id="311" r:id="rId7"/>
    <p:sldId id="312" r:id="rId8"/>
    <p:sldId id="313" r:id="rId9"/>
    <p:sldId id="314" r:id="rId10"/>
    <p:sldId id="315" r:id="rId11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6FF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>
      <p:cViewPr varScale="1">
        <p:scale>
          <a:sx n="120" d="100"/>
          <a:sy n="120" d="100"/>
        </p:scale>
        <p:origin x="63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F2300-9C84-46D5-AE69-5E25DACE83F5}" type="datetimeFigureOut">
              <a:rPr lang="ru-RU" smtClean="0"/>
              <a:t>11.10.2024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B45C4-8F99-41F1-BB13-591EC9E7E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09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B45C4-8F99-41F1-BB13-591EC9E7E36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44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4525" y="1118602"/>
            <a:ext cx="8574949" cy="2014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1" i="0">
                <a:solidFill>
                  <a:srgbClr val="F1F1F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23107" y="1308272"/>
            <a:ext cx="3258820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00FF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7109" y="390948"/>
            <a:ext cx="8489780" cy="793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3788" y="1197560"/>
            <a:ext cx="8336422" cy="3355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55F67B-D9E4-0ABD-491B-3131B584A4B2}"/>
              </a:ext>
            </a:extLst>
          </p:cNvPr>
          <p:cNvSpPr txBox="1"/>
          <p:nvPr/>
        </p:nvSpPr>
        <p:spPr>
          <a:xfrm>
            <a:off x="381000" y="469800"/>
            <a:ext cx="68997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Разработка </a:t>
            </a:r>
            <a:r>
              <a:rPr lang="ru-RU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QnA</a:t>
            </a:r>
            <a:r>
              <a:rPr lang="ru-RU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 чат-бота на основе базы знаний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EAE60-55E6-B8BE-F64E-584B256047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7CF0EB-2885-0214-2B50-7D501A85D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00275"/>
            <a:ext cx="1674148" cy="463610"/>
          </a:xfrm>
          <a:prstGeom prst="rect">
            <a:avLst/>
          </a:prstGeom>
        </p:spPr>
      </p:pic>
      <p:pic>
        <p:nvPicPr>
          <p:cNvPr id="2" name="Picture 6" descr="Picture background">
            <a:extLst>
              <a:ext uri="{FF2B5EF4-FFF2-40B4-BE49-F238E27FC236}">
                <a16:creationId xmlns:a16="http://schemas.microsoft.com/office/drawing/2014/main" id="{486D51BB-440C-EAED-D6B1-892DECC53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8" y="195150"/>
            <a:ext cx="1499781" cy="6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1885950"/>
            <a:ext cx="8598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36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Спасибо за внимание!</a:t>
            </a:r>
            <a:endParaRPr sz="36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4" name="Picture 6" descr="Picture background">
            <a:extLst>
              <a:ext uri="{FF2B5EF4-FFF2-40B4-BE49-F238E27FC236}">
                <a16:creationId xmlns:a16="http://schemas.microsoft.com/office/drawing/2014/main" id="{B22FF713-4FAF-F929-95EE-E6A08FF7D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8" y="195150"/>
            <a:ext cx="1499781" cy="6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10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6DF23F-1F84-6968-0FDC-74A60B774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2" t="19561" r="2353" b="19205"/>
          <a:stretch/>
        </p:blipFill>
        <p:spPr bwMode="auto">
          <a:xfrm>
            <a:off x="3651250" y="120443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Команда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737C8E-874B-BEC9-5C32-6672710D6A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91C110-94EF-D8CB-1163-97CE2394A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3398" r="11245" b="3398"/>
          <a:stretch>
            <a:fillRect/>
          </a:stretch>
        </p:blipFill>
        <p:spPr bwMode="auto">
          <a:xfrm>
            <a:off x="838200" y="1200150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A0EC8-8A7E-7995-7D75-A4C9E491E9B8}"/>
              </a:ext>
            </a:extLst>
          </p:cNvPr>
          <p:cNvSpPr txBox="1"/>
          <p:nvPr/>
        </p:nvSpPr>
        <p:spPr>
          <a:xfrm>
            <a:off x="656604" y="3257550"/>
            <a:ext cx="2086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Ларичев Дмитрий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DL Engineer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CA655-7E54-243D-AE78-077CB7D0AF50}"/>
              </a:ext>
            </a:extLst>
          </p:cNvPr>
          <p:cNvSpPr txBox="1"/>
          <p:nvPr/>
        </p:nvSpPr>
        <p:spPr>
          <a:xfrm>
            <a:off x="3528701" y="3257549"/>
            <a:ext cx="2086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Точилин Егор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Backend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83881-8AC1-5265-64F5-205FE423CF5C}"/>
              </a:ext>
            </a:extLst>
          </p:cNvPr>
          <p:cNvSpPr txBox="1"/>
          <p:nvPr/>
        </p:nvSpPr>
        <p:spPr>
          <a:xfrm>
            <a:off x="6071972" y="3257549"/>
            <a:ext cx="2415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Смекалин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Евгений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Backend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AutoShape 4" descr="Picture background">
            <a:extLst>
              <a:ext uri="{FF2B5EF4-FFF2-40B4-BE49-F238E27FC236}">
                <a16:creationId xmlns:a16="http://schemas.microsoft.com/office/drawing/2014/main" id="{0ACAA138-436B-48FD-356F-BEEAA9965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5298" y="374651"/>
            <a:ext cx="1016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Picture 6" descr="Picture background">
            <a:extLst>
              <a:ext uri="{FF2B5EF4-FFF2-40B4-BE49-F238E27FC236}">
                <a16:creationId xmlns:a16="http://schemas.microsoft.com/office/drawing/2014/main" id="{9F75CD70-C9EC-C5EA-AD7E-C91646FCC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8" y="195150"/>
            <a:ext cx="1499781" cy="6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8450F1-D167-187B-A3CB-F6130CBC3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0" t="26075" r="32313" b="38173"/>
          <a:stretch>
            <a:fillRect/>
          </a:stretch>
        </p:blipFill>
        <p:spPr bwMode="auto">
          <a:xfrm>
            <a:off x="6365283" y="1239620"/>
            <a:ext cx="1828800" cy="1838902"/>
          </a:xfrm>
          <a:custGeom>
            <a:avLst/>
            <a:gdLst>
              <a:gd name="connsiteX0" fmla="*/ 914400 w 1828800"/>
              <a:gd name="connsiteY0" fmla="*/ 0 h 1838902"/>
              <a:gd name="connsiteX1" fmla="*/ 1828800 w 1828800"/>
              <a:gd name="connsiteY1" fmla="*/ 919451 h 1838902"/>
              <a:gd name="connsiteX2" fmla="*/ 914400 w 1828800"/>
              <a:gd name="connsiteY2" fmla="*/ 1838902 h 1838902"/>
              <a:gd name="connsiteX3" fmla="*/ 0 w 1828800"/>
              <a:gd name="connsiteY3" fmla="*/ 919451 h 1838902"/>
              <a:gd name="connsiteX4" fmla="*/ 914400 w 1828800"/>
              <a:gd name="connsiteY4" fmla="*/ 0 h 183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38902">
                <a:moveTo>
                  <a:pt x="914400" y="0"/>
                </a:moveTo>
                <a:cubicBezTo>
                  <a:pt x="1419409" y="0"/>
                  <a:pt x="1828800" y="411652"/>
                  <a:pt x="1828800" y="919451"/>
                </a:cubicBezTo>
                <a:cubicBezTo>
                  <a:pt x="1828800" y="1427250"/>
                  <a:pt x="1419409" y="1838902"/>
                  <a:pt x="914400" y="1838902"/>
                </a:cubicBezTo>
                <a:cubicBezTo>
                  <a:pt x="409391" y="1838902"/>
                  <a:pt x="0" y="1427250"/>
                  <a:pt x="0" y="919451"/>
                </a:cubicBezTo>
                <a:cubicBezTo>
                  <a:pt x="0" y="411652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60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Проблематика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94ED02-2CDB-89C4-6603-E2BDC1C1E5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D34D3-9A76-F3D3-74F3-AF6FF936AEAC}"/>
              </a:ext>
            </a:extLst>
          </p:cNvPr>
          <p:cNvSpPr txBox="1"/>
          <p:nvPr/>
        </p:nvSpPr>
        <p:spPr>
          <a:xfrm>
            <a:off x="272732" y="1047750"/>
            <a:ext cx="8261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chemeClr val="bg1"/>
                </a:solidFill>
                <a:latin typeface="Consolas" panose="020B0609020204030204" pitchFamily="49" charset="0"/>
              </a:rPr>
              <a:t>Уникальный научный помощник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(УНП) – сервис, включающий в себя множество агентов для решения многочисленных задач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связанных с исследованием научных областей, планированием экспериментов и написанием статей.</a:t>
            </a: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A0A0B6F6-07C6-7F1A-CF84-A6F3EE9E8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8" y="195150"/>
            <a:ext cx="1499781" cy="6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4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Решение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220240-D91B-009B-2500-38C727BE47C7}"/>
              </a:ext>
            </a:extLst>
          </p:cNvPr>
          <p:cNvSpPr txBox="1"/>
          <p:nvPr/>
        </p:nvSpPr>
        <p:spPr>
          <a:xfrm>
            <a:off x="272732" y="1047750"/>
            <a:ext cx="826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solidFill>
                  <a:schemeClr val="bg1"/>
                </a:solidFill>
                <a:latin typeface="Consolas" panose="020B0609020204030204" pitchFamily="49" charset="0"/>
              </a:rPr>
              <a:t>EcomDesignBot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сервис для создания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медиматериалов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6" descr="Picture background">
            <a:extLst>
              <a:ext uri="{FF2B5EF4-FFF2-40B4-BE49-F238E27FC236}">
                <a16:creationId xmlns:a16="http://schemas.microsoft.com/office/drawing/2014/main" id="{1D4854EA-739D-1FFF-9D82-D6D881FE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8" y="195150"/>
            <a:ext cx="1499781" cy="6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12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Инструменты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165989-E831-9FCC-E74C-648781287C02}"/>
              </a:ext>
            </a:extLst>
          </p:cNvPr>
          <p:cNvSpPr txBox="1"/>
          <p:nvPr/>
        </p:nvSpPr>
        <p:spPr>
          <a:xfrm>
            <a:off x="272732" y="1047750"/>
            <a:ext cx="8261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chemeClr val="bg1"/>
                </a:solidFill>
                <a:latin typeface="Consolas" panose="020B0609020204030204" pitchFamily="49" charset="0"/>
              </a:rPr>
              <a:t>Уникальный научный помощник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(УНП) – сервис, включающий в себя множество агентов для решения многочисленных задач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связанных с исследованием научных областей, планированием экспериментов и написанием статей.</a:t>
            </a:r>
          </a:p>
        </p:txBody>
      </p:sp>
      <p:pic>
        <p:nvPicPr>
          <p:cNvPr id="5" name="Picture 6" descr="Picture background">
            <a:extLst>
              <a:ext uri="{FF2B5EF4-FFF2-40B4-BE49-F238E27FC236}">
                <a16:creationId xmlns:a16="http://schemas.microsoft.com/office/drawing/2014/main" id="{CA6FC823-1613-BEAE-9BE3-3822A6540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8" y="195150"/>
            <a:ext cx="1499781" cy="6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8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Экономика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F019A-6E86-4268-FD2A-0874E1125D48}"/>
              </a:ext>
            </a:extLst>
          </p:cNvPr>
          <p:cNvSpPr txBox="1"/>
          <p:nvPr/>
        </p:nvSpPr>
        <p:spPr>
          <a:xfrm>
            <a:off x="272732" y="1047750"/>
            <a:ext cx="8261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chemeClr val="bg1"/>
                </a:solidFill>
                <a:latin typeface="Consolas" panose="020B0609020204030204" pitchFamily="49" charset="0"/>
              </a:rPr>
              <a:t>Уникальный научный помощник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(УНП) – сервис, включающий в себя множество агентов для решения многочисленных задач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связанных с исследованием научных областей, планированием экспериментов и написанием статей.</a:t>
            </a:r>
          </a:p>
        </p:txBody>
      </p:sp>
      <p:pic>
        <p:nvPicPr>
          <p:cNvPr id="5" name="Picture 6" descr="Picture background">
            <a:extLst>
              <a:ext uri="{FF2B5EF4-FFF2-40B4-BE49-F238E27FC236}">
                <a16:creationId xmlns:a16="http://schemas.microsoft.com/office/drawing/2014/main" id="{5949DA26-C886-E39D-CD89-7F769C534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8" y="195150"/>
            <a:ext cx="1499781" cy="6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52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Преимущества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77D7B-CB20-95E6-C03B-2A427AE5F4FC}"/>
              </a:ext>
            </a:extLst>
          </p:cNvPr>
          <p:cNvSpPr txBox="1"/>
          <p:nvPr/>
        </p:nvSpPr>
        <p:spPr>
          <a:xfrm>
            <a:off x="272732" y="1047750"/>
            <a:ext cx="826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Наше решение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F7670-0A19-2924-4D25-8D27CCADCBC0}"/>
              </a:ext>
            </a:extLst>
          </p:cNvPr>
          <p:cNvSpPr txBox="1"/>
          <p:nvPr/>
        </p:nvSpPr>
        <p:spPr>
          <a:xfrm>
            <a:off x="272732" y="1047750"/>
            <a:ext cx="8261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>
                <a:solidFill>
                  <a:schemeClr val="bg1"/>
                </a:solidFill>
                <a:latin typeface="Consolas" panose="020B0609020204030204" pitchFamily="49" charset="0"/>
              </a:rPr>
              <a:t>Уникальный научный помощник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(УНП) – сервис, включающий в себя множество агентов для решения многочисленных задач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связанных с исследованием научных областей, планированием экспериментов и написанием статей.</a:t>
            </a:r>
          </a:p>
        </p:txBody>
      </p:sp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9E13F005-2882-C9EC-906C-969440CC2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8" y="195150"/>
            <a:ext cx="1499781" cy="6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98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Демо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5" name="demo_placeholder">
            <a:hlinkClick r:id="" action="ppaction://media"/>
            <a:extLst>
              <a:ext uri="{FF2B5EF4-FFF2-40B4-BE49-F238E27FC236}">
                <a16:creationId xmlns:a16="http://schemas.microsoft.com/office/drawing/2014/main" id="{B8DC5235-90FA-CDC0-56EE-62B216AAD9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632"/>
                </p14:media>
              </p:ext>
            </p:extLst>
          </p:nvPr>
        </p:nvPicPr>
        <p:blipFill rotWithShape="1">
          <a:blip r:embed="rId5"/>
          <a:srcRect l="35204" r="35714"/>
          <a:stretch/>
        </p:blipFill>
        <p:spPr>
          <a:xfrm>
            <a:off x="3352800" y="590550"/>
            <a:ext cx="2133600" cy="4126832"/>
          </a:xfrm>
          <a:prstGeom prst="rect">
            <a:avLst/>
          </a:prstGeom>
        </p:spPr>
      </p:pic>
      <p:pic>
        <p:nvPicPr>
          <p:cNvPr id="7" name="Picture 6" descr="Picture background">
            <a:extLst>
              <a:ext uri="{FF2B5EF4-FFF2-40B4-BE49-F238E27FC236}">
                <a16:creationId xmlns:a16="http://schemas.microsoft.com/office/drawing/2014/main" id="{530C2698-F48D-5FA9-0DB0-757D32DA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8" y="195150"/>
            <a:ext cx="1499781" cy="6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3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Рабочий прототип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3A06BB8-9CEC-2D0F-B976-7E53DC56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123950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icture background">
            <a:extLst>
              <a:ext uri="{FF2B5EF4-FFF2-40B4-BE49-F238E27FC236}">
                <a16:creationId xmlns:a16="http://schemas.microsoft.com/office/drawing/2014/main" id="{128D90F3-0F59-5403-8655-D8FEC3F56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48" y="195150"/>
            <a:ext cx="1499781" cy="62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69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</TotalTime>
  <Words>165</Words>
  <Application>Microsoft Office PowerPoint</Application>
  <PresentationFormat>Экран (16:9)</PresentationFormat>
  <Paragraphs>21</Paragraphs>
  <Slides>10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Consolas</vt:lpstr>
      <vt:lpstr>Verdana</vt:lpstr>
      <vt:lpstr>Office Theme</vt:lpstr>
      <vt:lpstr>Презентация PowerPoint</vt:lpstr>
      <vt:lpstr>Команда</vt:lpstr>
      <vt:lpstr>Проблематика</vt:lpstr>
      <vt:lpstr>Решение</vt:lpstr>
      <vt:lpstr>Инструменты</vt:lpstr>
      <vt:lpstr>Экономика</vt:lpstr>
      <vt:lpstr>Преимущества</vt:lpstr>
      <vt:lpstr>Демо</vt:lpstr>
      <vt:lpstr>Рабочий прототип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// Открытие хакатона DeepHack.Agents</dc:title>
  <cp:lastModifiedBy>Дмитрий Dmitry</cp:lastModifiedBy>
  <cp:revision>33</cp:revision>
  <dcterms:created xsi:type="dcterms:W3CDTF">2024-04-25T10:32:17Z</dcterms:created>
  <dcterms:modified xsi:type="dcterms:W3CDTF">2024-10-11T19:54:58Z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